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77"/>
    <p:restoredTop sz="70594"/>
  </p:normalViewPr>
  <p:slideViewPr>
    <p:cSldViewPr snapToGrid="0" snapToObjects="1">
      <p:cViewPr>
        <p:scale>
          <a:sx n="170" d="100"/>
          <a:sy n="170" d="100"/>
        </p:scale>
        <p:origin x="246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F95DE-2449-3A41-88C9-DBA3E25ED78F}" type="datetimeFigureOut">
              <a:rPr lang="en-US" smtClean="0"/>
              <a:t>5/18/22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BB4BA-782C-B143-ACDA-EC34CF0BD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86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Source and original </a:t>
            </a:r>
            <a:r>
              <a:rPr lang="sv-SE" dirty="0" err="1"/>
              <a:t>credit</a:t>
            </a:r>
            <a:r>
              <a:rPr lang="sv-SE" dirty="0"/>
              <a:t> Henrik </a:t>
            </a:r>
            <a:r>
              <a:rPr lang="sv-SE" dirty="0" err="1"/>
              <a:t>Kniberg</a:t>
            </a:r>
            <a:r>
              <a:rPr lang="sv-SE" dirty="0"/>
              <a:t>:</a:t>
            </a:r>
          </a:p>
          <a:p>
            <a:r>
              <a:rPr lang="sv-SE" dirty="0" err="1"/>
              <a:t>https</a:t>
            </a:r>
            <a:r>
              <a:rPr lang="sv-SE" dirty="0"/>
              <a:t>://</a:t>
            </a:r>
            <a:r>
              <a:rPr lang="sv-SE" dirty="0" err="1"/>
              <a:t>blog.crisp.se</a:t>
            </a:r>
            <a:r>
              <a:rPr lang="sv-SE" dirty="0"/>
              <a:t>/2009/11/16/</a:t>
            </a:r>
            <a:r>
              <a:rPr lang="sv-SE" dirty="0" err="1"/>
              <a:t>henrikkniberg</a:t>
            </a:r>
            <a:r>
              <a:rPr lang="sv-SE" dirty="0"/>
              <a:t>/</a:t>
            </a:r>
            <a:r>
              <a:rPr lang="sv-SE" dirty="0" err="1"/>
              <a:t>kanban</a:t>
            </a:r>
            <a:r>
              <a:rPr lang="sv-SE" dirty="0"/>
              <a:t>-kick-start-</a:t>
            </a:r>
            <a:r>
              <a:rPr lang="sv-SE" dirty="0" err="1"/>
              <a:t>example</a:t>
            </a:r>
            <a:endParaRPr lang="sv-SE" dirty="0"/>
          </a:p>
          <a:p>
            <a:endParaRPr lang="sv-SE" dirty="0"/>
          </a:p>
          <a:p>
            <a:r>
              <a:rPr lang="sv-SE" dirty="0"/>
              <a:t>Marketing Revision by </a:t>
            </a:r>
            <a:r>
              <a:rPr lang="sv-SE" dirty="0" err="1"/>
              <a:t>Yuval</a:t>
            </a:r>
            <a:r>
              <a:rPr lang="sv-SE" dirty="0"/>
              <a:t> </a:t>
            </a:r>
            <a:r>
              <a:rPr lang="sv-SE" dirty="0" err="1"/>
              <a:t>Yeret</a:t>
            </a:r>
            <a:r>
              <a:rPr lang="sv-SE" dirty="0"/>
              <a:t>:</a:t>
            </a:r>
          </a:p>
          <a:p>
            <a:r>
              <a:rPr lang="sv-SE" dirty="0" err="1"/>
              <a:t>https</a:t>
            </a:r>
            <a:r>
              <a:rPr lang="sv-SE" dirty="0"/>
              <a:t>://</a:t>
            </a:r>
            <a:r>
              <a:rPr lang="sv-SE" dirty="0" err="1"/>
              <a:t>yuvalyeret.com</a:t>
            </a:r>
            <a:r>
              <a:rPr lang="sv-SE" dirty="0"/>
              <a:t>/a-</a:t>
            </a:r>
            <a:r>
              <a:rPr lang="sv-SE" dirty="0" err="1"/>
              <a:t>kanban</a:t>
            </a:r>
            <a:r>
              <a:rPr lang="sv-SE" dirty="0"/>
              <a:t>-for-marketing-board-</a:t>
            </a:r>
            <a:r>
              <a:rPr lang="sv-SE" dirty="0" err="1"/>
              <a:t>example</a:t>
            </a:r>
            <a:r>
              <a:rPr lang="sv-SE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A1A549-073B-42F9-89DB-6E10FFAD12FA}" type="slidenum">
              <a:rPr lang="sv-SE">
                <a:solidFill>
                  <a:prstClr val="black"/>
                </a:solidFill>
                <a:latin typeface="Calibri"/>
              </a:rPr>
              <a:pPr/>
              <a:t>1</a:t>
            </a:fld>
            <a:endParaRPr lang="sv-S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12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4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4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48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43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56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5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552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6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22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8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11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0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216"/>
          <p:cNvSpPr/>
          <p:nvPr/>
        </p:nvSpPr>
        <p:spPr>
          <a:xfrm>
            <a:off x="6357950" y="4572008"/>
            <a:ext cx="2786050" cy="2285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216" name="Rectangle 215"/>
          <p:cNvSpPr/>
          <p:nvPr/>
        </p:nvSpPr>
        <p:spPr>
          <a:xfrm>
            <a:off x="3929058" y="4572008"/>
            <a:ext cx="2286016" cy="2285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0" y="4572008"/>
            <a:ext cx="3786182" cy="2285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0" y="571480"/>
            <a:ext cx="9144000" cy="385380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grpSp>
        <p:nvGrpSpPr>
          <p:cNvPr id="2" name="Group 161"/>
          <p:cNvGrpSpPr/>
          <p:nvPr/>
        </p:nvGrpSpPr>
        <p:grpSpPr>
          <a:xfrm>
            <a:off x="3071802" y="2861317"/>
            <a:ext cx="800106" cy="500066"/>
            <a:chOff x="142844" y="1071546"/>
            <a:chExt cx="800106" cy="500066"/>
          </a:xfrm>
        </p:grpSpPr>
        <p:sp>
          <p:nvSpPr>
            <p:cNvPr id="163" name="Rectangle 162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2017-08-29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190532" y="1211300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nse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3" name="Group 113"/>
          <p:cNvGrpSpPr/>
          <p:nvPr/>
        </p:nvGrpSpPr>
        <p:grpSpPr>
          <a:xfrm>
            <a:off x="2071670" y="1575433"/>
            <a:ext cx="800106" cy="500066"/>
            <a:chOff x="142844" y="1071546"/>
            <a:chExt cx="800106" cy="500066"/>
          </a:xfrm>
        </p:grpSpPr>
        <p:sp>
          <p:nvSpPr>
            <p:cNvPr id="115" name="Rectangle 114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2017-09-01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90532" y="1211300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8" name="Group 100"/>
          <p:cNvGrpSpPr/>
          <p:nvPr/>
        </p:nvGrpSpPr>
        <p:grpSpPr>
          <a:xfrm rot="21421140">
            <a:off x="1071538" y="2146937"/>
            <a:ext cx="800106" cy="500066"/>
            <a:chOff x="142844" y="1071546"/>
            <a:chExt cx="800106" cy="500066"/>
          </a:xfrm>
        </p:grpSpPr>
        <p:sp>
          <p:nvSpPr>
            <p:cNvPr id="102" name="Rectangle 101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5315" y="111365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2017-09-02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90532" y="1303632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nse ctetur adi pis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68408" y="575301"/>
            <a:ext cx="2044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600" b="1" dirty="0">
                <a:solidFill>
                  <a:prstClr val="black"/>
                </a:solidFill>
                <a:cs typeface="Bradley Hand ITC TT-Bold"/>
              </a:rPr>
              <a:t>Iteration Planning</a:t>
            </a:r>
            <a:endParaRPr lang="en-US" sz="1600" b="1" dirty="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84764" y="575301"/>
            <a:ext cx="2953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prstClr val="black"/>
                </a:solidFill>
                <a:latin typeface="+mn-lt"/>
                <a:cs typeface="Bradley Hand ITC TT-Bold"/>
              </a:rPr>
              <a:t>Software Engineering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5074" y="542264"/>
            <a:ext cx="192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400" b="1" dirty="0">
                <a:solidFill>
                  <a:prstClr val="black"/>
                </a:solidFill>
                <a:cs typeface="Bradley Hand ITC TT-Bold"/>
              </a:rPr>
              <a:t>Acceptance &amp; Prod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5294" y="575301"/>
            <a:ext cx="995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600" b="1" dirty="0">
                <a:solidFill>
                  <a:prstClr val="black"/>
                </a:solidFill>
                <a:cs typeface="Bradley Hand ITC TT-Bold"/>
              </a:rPr>
              <a:t>Learn</a:t>
            </a:r>
            <a:endParaRPr lang="en-US" sz="1600" b="1" dirty="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2844" y="575301"/>
            <a:ext cx="1212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prstClr val="black"/>
                </a:solidFill>
                <a:latin typeface="+mn-lt"/>
                <a:cs typeface="Bradley Hand ITC TT-Bold"/>
              </a:rPr>
              <a:t>Next</a:t>
            </a:r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-1769580" y="2517383"/>
            <a:ext cx="3600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-800695" y="2517384"/>
            <a:ext cx="3600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1199570" y="2517383"/>
            <a:ext cx="3600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6414543" y="2517383"/>
            <a:ext cx="3600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4342842" y="2517383"/>
            <a:ext cx="3600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6116247" y="2387846"/>
            <a:ext cx="2340000" cy="7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135276" y="3571876"/>
            <a:ext cx="229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l" rtl="0"/>
            <a:r>
              <a:rPr lang="en-US" sz="1200" b="1" dirty="0">
                <a:solidFill>
                  <a:prstClr val="black"/>
                </a:solidFill>
                <a:latin typeface="+mn-lt"/>
                <a:cs typeface="Bradley Hand ITC TT-Bold"/>
              </a:rPr>
              <a:t>Definition of Ready: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+mn-lt"/>
                <a:cs typeface="Bradley Hand ITC TT-Bold"/>
              </a:rPr>
              <a:t>Customer Accepted it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Bradley Hand ITC TT-Bold"/>
              </a:rPr>
              <a:t>Metrics Ready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Bradley Hand ITC TT-Bold"/>
              </a:rPr>
              <a:t>Security / Compliance OK</a:t>
            </a:r>
          </a:p>
          <a:p>
            <a:pPr algn="l" rtl="0"/>
            <a:endParaRPr lang="en-US" sz="1200" dirty="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rot="10800000">
            <a:off x="0" y="1218244"/>
            <a:ext cx="9144000" cy="158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10800000">
            <a:off x="1015338" y="1502403"/>
            <a:ext cx="7200000" cy="15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170096" y="1221790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 dirty="0">
                <a:solidFill>
                  <a:prstClr val="black"/>
                </a:solidFill>
                <a:latin typeface="+mn-lt"/>
                <a:cs typeface="Bradley Hand ITC TT-Bold"/>
              </a:rPr>
              <a:t>Ongoing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442161" y="1206369"/>
            <a:ext cx="489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>
                <a:solidFill>
                  <a:prstClr val="black"/>
                </a:solidFill>
                <a:latin typeface="+mn-lt"/>
                <a:cs typeface="Bradley Hand ITC TT-Bold"/>
              </a:rPr>
              <a:t>Done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214678" y="3575697"/>
            <a:ext cx="3000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l" rtl="0"/>
            <a:r>
              <a:rPr lang="en-US" sz="1200" b="1">
                <a:solidFill>
                  <a:prstClr val="black"/>
                </a:solidFill>
                <a:latin typeface="+mn-lt"/>
                <a:cs typeface="Bradley Hand ITC TT-Bold"/>
              </a:rPr>
              <a:t>Definition of Done: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>
                <a:solidFill>
                  <a:prstClr val="black"/>
                </a:solidFill>
                <a:latin typeface="+mn-lt"/>
                <a:cs typeface="Bradley Hand ITC TT-Bold"/>
              </a:rPr>
              <a:t>Code peer reviewed &amp; on trunk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>
                <a:solidFill>
                  <a:prstClr val="black"/>
                </a:solidFill>
                <a:cs typeface="Bradley Hand ITC TT-Bold"/>
              </a:rPr>
              <a:t>Itegration and Regression Tested</a:t>
            </a:r>
            <a:endParaRPr lang="en-US" sz="1200">
              <a:solidFill>
                <a:prstClr val="black"/>
              </a:solidFill>
              <a:latin typeface="+mn-lt"/>
              <a:cs typeface="Bradley Hand ITC TT-Bold"/>
            </a:endParaRP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>
                <a:solidFill>
                  <a:prstClr val="black"/>
                </a:solidFill>
                <a:cs typeface="Bradley Hand ITC TT-Bold"/>
              </a:rPr>
              <a:t>Ready in UAT or Staging</a:t>
            </a:r>
            <a:endParaRPr lang="en-US" sz="12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60541" y="1209914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>
                <a:solidFill>
                  <a:prstClr val="black"/>
                </a:solidFill>
                <a:latin typeface="+mn-lt"/>
                <a:cs typeface="Bradley Hand ITC TT-Bold"/>
              </a:rPr>
              <a:t>Ongoing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11903" y="1221789"/>
            <a:ext cx="489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>
                <a:solidFill>
                  <a:prstClr val="black"/>
                </a:solidFill>
                <a:latin typeface="+mn-lt"/>
                <a:cs typeface="Bradley Hand ITC TT-Bold"/>
              </a:rPr>
              <a:t>Done</a:t>
            </a:r>
          </a:p>
        </p:txBody>
      </p:sp>
      <p:cxnSp>
        <p:nvCxnSpPr>
          <p:cNvPr id="60" name="Straight Connector 59"/>
          <p:cNvCxnSpPr/>
          <p:nvPr/>
        </p:nvCxnSpPr>
        <p:spPr>
          <a:xfrm rot="5400000">
            <a:off x="4045339" y="2415040"/>
            <a:ext cx="2340000" cy="7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829835" y="2415041"/>
            <a:ext cx="2340000" cy="7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007004" y="1221789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>
                <a:solidFill>
                  <a:prstClr val="black"/>
                </a:solidFill>
                <a:latin typeface="+mn-lt"/>
                <a:cs typeface="Bradley Hand ITC TT-Bold"/>
              </a:rPr>
              <a:t>Ongoing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006948" y="1221789"/>
            <a:ext cx="489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>
                <a:solidFill>
                  <a:prstClr val="black"/>
                </a:solidFill>
                <a:latin typeface="+mn-lt"/>
                <a:cs typeface="Bradley Hand ITC TT-Bold"/>
              </a:rPr>
              <a:t>Done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00100" y="3575697"/>
            <a:ext cx="2214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l" rtl="0"/>
            <a:r>
              <a:rPr lang="en-US" sz="1200" b="1">
                <a:solidFill>
                  <a:prstClr val="black"/>
                </a:solidFill>
                <a:latin typeface="+mn-lt"/>
                <a:cs typeface="Bradley Hand ITC TT-Bold"/>
              </a:rPr>
              <a:t>Definition of Done: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>
                <a:solidFill>
                  <a:prstClr val="black"/>
                </a:solidFill>
                <a:latin typeface="+mn-lt"/>
                <a:cs typeface="Bradley Hand ITC TT-Bold"/>
              </a:rPr>
              <a:t>Goal and metrics are clear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>
                <a:solidFill>
                  <a:prstClr val="black"/>
                </a:solidFill>
                <a:latin typeface="+mn-lt"/>
                <a:cs typeface="Bradley Hand ITC TT-Bold"/>
              </a:rPr>
              <a:t>Acceptance Criteria are clear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>
                <a:solidFill>
                  <a:prstClr val="black"/>
                </a:solidFill>
                <a:cs typeface="Bradley Hand ITC TT-Bold"/>
              </a:rPr>
              <a:t>Split to small stories</a:t>
            </a:r>
            <a:endParaRPr lang="en-US" sz="12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57158" y="886884"/>
            <a:ext cx="35719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rtl="0"/>
            <a:r>
              <a:rPr lang="en-US" sz="1600" b="1" dirty="0">
                <a:solidFill>
                  <a:srgbClr val="C00000"/>
                </a:solidFill>
                <a:latin typeface="+mn-lt"/>
                <a:cs typeface="Bradley Hand ITC TT-Bold"/>
              </a:rPr>
              <a:t>2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845481" y="889660"/>
            <a:ext cx="35719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rtl="0"/>
            <a:r>
              <a:rPr lang="en-US" sz="1600" b="1" dirty="0">
                <a:solidFill>
                  <a:srgbClr val="C00000"/>
                </a:solidFill>
                <a:latin typeface="+mn-lt"/>
                <a:cs typeface="Bradley Hand ITC TT-Bold"/>
              </a:rPr>
              <a:t>3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214810" y="918876"/>
            <a:ext cx="35719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rtl="0"/>
            <a:r>
              <a:rPr lang="en-US" sz="1600" b="1">
                <a:solidFill>
                  <a:srgbClr val="C00000"/>
                </a:solidFill>
                <a:latin typeface="+mn-lt"/>
                <a:cs typeface="Bradley Hand ITC TT-Bold"/>
              </a:rPr>
              <a:t>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000892" y="915983"/>
            <a:ext cx="35719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rtl="0"/>
            <a:r>
              <a:rPr lang="en-US" sz="1600" b="1" dirty="0">
                <a:solidFill>
                  <a:srgbClr val="C00000"/>
                </a:solidFill>
                <a:latin typeface="+mn-lt"/>
                <a:cs typeface="Bradley Hand ITC TT-Bold"/>
              </a:rPr>
              <a:t>2</a:t>
            </a:r>
          </a:p>
        </p:txBody>
      </p:sp>
      <p:cxnSp>
        <p:nvCxnSpPr>
          <p:cNvPr id="136" name="Straight Connector 135"/>
          <p:cNvCxnSpPr/>
          <p:nvPr/>
        </p:nvCxnSpPr>
        <p:spPr>
          <a:xfrm rot="10800000">
            <a:off x="1000662" y="3575697"/>
            <a:ext cx="7200000" cy="15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-32" y="4572008"/>
            <a:ext cx="1339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400" b="1" dirty="0">
                <a:solidFill>
                  <a:prstClr val="black"/>
                </a:solidFill>
                <a:latin typeface="+mn-lt"/>
                <a:cs typeface="Bradley Hand ITC TT-Bold"/>
              </a:rPr>
              <a:t>Feature / Story</a:t>
            </a:r>
            <a:endParaRPr lang="en-US" sz="1200" b="1" dirty="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4403246" y="5309923"/>
            <a:ext cx="8691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 completed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4000497" y="5357826"/>
            <a:ext cx="428628" cy="2857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4000496" y="5786454"/>
            <a:ext cx="428628" cy="2857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446376" y="5729925"/>
            <a:ext cx="710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 blocked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4000497" y="6230197"/>
            <a:ext cx="428628" cy="2857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429124" y="6191928"/>
            <a:ext cx="15716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 who is doing this right now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142844" y="5643577"/>
            <a:ext cx="2000264" cy="114300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51" name="5-Point Star 150"/>
          <p:cNvSpPr/>
          <p:nvPr/>
        </p:nvSpPr>
        <p:spPr>
          <a:xfrm>
            <a:off x="1500166" y="5857892"/>
            <a:ext cx="500066" cy="500066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58746" y="5673226"/>
            <a:ext cx="42319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rtl="0"/>
            <a:r>
              <a:rPr lang="en-US" sz="700">
                <a:solidFill>
                  <a:prstClr val="black"/>
                </a:solidFill>
                <a:latin typeface="+mn-lt"/>
                <a:cs typeface="Bradley Hand ITC TT-Bold"/>
              </a:rPr>
              <a:t>2017-08-20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1206774" y="5673226"/>
            <a:ext cx="42319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rtl="0"/>
            <a:r>
              <a:rPr lang="en-US" sz="700" b="1">
                <a:solidFill>
                  <a:srgbClr val="C00000"/>
                </a:solidFill>
                <a:latin typeface="+mn-lt"/>
                <a:cs typeface="Bradley Hand ITC TT-Bold"/>
              </a:rPr>
              <a:t>2017-09-30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85720" y="6000768"/>
            <a:ext cx="121444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50">
                <a:solidFill>
                  <a:prstClr val="white">
                    <a:lumMod val="50000"/>
                  </a:prstClr>
                </a:solidFill>
                <a:latin typeface="+mn-lt"/>
                <a:cs typeface="Bradley Hand ITC TT-Bold"/>
              </a:rPr>
              <a:t>(description)</a:t>
            </a:r>
            <a:endParaRPr lang="en-US" sz="28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357950" y="4929198"/>
            <a:ext cx="2928958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l" rtl="0">
              <a:buFont typeface="Arial" pitchFamily="34" charset="0"/>
              <a:buChar char="•"/>
            </a:pPr>
            <a:r>
              <a:rPr lang="en-US" sz="1050" b="1">
                <a:solidFill>
                  <a:prstClr val="black"/>
                </a:solidFill>
                <a:latin typeface="+mn-lt"/>
                <a:cs typeface="Bradley Hand ITC TT-Bold"/>
              </a:rPr>
              <a:t>Panic</a:t>
            </a:r>
            <a:b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</a:br>
            <a:r>
              <a:rPr lang="en-US" sz="1200">
                <a:solidFill>
                  <a:prstClr val="black"/>
                </a:solidFill>
                <a:latin typeface="+mn-lt"/>
                <a:cs typeface="Bradley Hand ITC TT-Bold"/>
              </a:rPr>
              <a:t>(should be swarmed and kept moving. Interrupt other work and break WIP limits as necessary)</a:t>
            </a:r>
            <a:endParaRPr lang="en-US" sz="1050">
              <a:solidFill>
                <a:prstClr val="black"/>
              </a:solidFill>
              <a:latin typeface="+mn-lt"/>
              <a:cs typeface="Bradley Hand ITC TT-Bold"/>
            </a:endParaRPr>
          </a:p>
          <a:p>
            <a:pPr marL="268288" indent="-268288" algn="l" rtl="0">
              <a:buFont typeface="Arial" pitchFamily="34" charset="0"/>
              <a:buChar char="•"/>
            </a:pPr>
            <a:r>
              <a:rPr lang="en-US" sz="1050" b="1">
                <a:solidFill>
                  <a:prstClr val="black"/>
                </a:solidFill>
                <a:latin typeface="+mn-lt"/>
                <a:cs typeface="Bradley Hand ITC TT-Bold"/>
              </a:rPr>
              <a:t>Priority</a:t>
            </a:r>
            <a:endParaRPr lang="en-US" sz="1050">
              <a:solidFill>
                <a:prstClr val="black"/>
              </a:solidFill>
              <a:latin typeface="+mn-lt"/>
              <a:cs typeface="Bradley Hand ITC TT-Bold"/>
            </a:endParaRPr>
          </a:p>
          <a:p>
            <a:pPr marL="268288" indent="-268288" algn="l" rtl="0">
              <a:buFont typeface="Arial" pitchFamily="34" charset="0"/>
              <a:buChar char="•"/>
            </a:pPr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Hard </a:t>
            </a:r>
            <a:r>
              <a:rPr lang="en-US" sz="1050" b="1">
                <a:solidFill>
                  <a:prstClr val="black"/>
                </a:solidFill>
                <a:latin typeface="+mn-lt"/>
                <a:cs typeface="Bradley Hand ITC TT-Bold"/>
              </a:rPr>
              <a:t>deadline</a:t>
            </a:r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 </a:t>
            </a:r>
            <a:b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</a:br>
            <a:r>
              <a:rPr lang="en-US" sz="1200">
                <a:solidFill>
                  <a:prstClr val="black"/>
                </a:solidFill>
                <a:latin typeface="+mn-lt"/>
                <a:cs typeface="Bradley Hand ITC TT-Bold"/>
              </a:rPr>
              <a:t>(only if deadline is at risk)</a:t>
            </a:r>
            <a:endParaRPr lang="en-US" sz="1050">
              <a:solidFill>
                <a:prstClr val="black"/>
              </a:solidFill>
              <a:latin typeface="+mn-lt"/>
              <a:cs typeface="Bradley Hand ITC TT-Bold"/>
            </a:endParaRPr>
          </a:p>
          <a:p>
            <a:pPr marL="268288" indent="-268288" algn="l" rtl="0">
              <a:buFont typeface="Arial" pitchFamily="34" charset="0"/>
              <a:buChar char="•"/>
            </a:pPr>
            <a:r>
              <a:rPr lang="en-US" sz="1050" b="1">
                <a:solidFill>
                  <a:prstClr val="black"/>
                </a:solidFill>
                <a:latin typeface="+mn-lt"/>
                <a:cs typeface="Bradley Hand ITC TT-Bold"/>
              </a:rPr>
              <a:t>Oldest</a:t>
            </a:r>
            <a:endParaRPr lang="en-US" sz="105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grpSp>
        <p:nvGrpSpPr>
          <p:cNvPr id="9" name="Group 90"/>
          <p:cNvGrpSpPr/>
          <p:nvPr/>
        </p:nvGrpSpPr>
        <p:grpSpPr>
          <a:xfrm rot="250139">
            <a:off x="142844" y="1503995"/>
            <a:ext cx="800106" cy="500066"/>
            <a:chOff x="142844" y="1071546"/>
            <a:chExt cx="800106" cy="500066"/>
          </a:xfrm>
        </p:grpSpPr>
        <p:sp>
          <p:nvSpPr>
            <p:cNvPr id="78" name="Rectangle 77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43827" y="1113059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2017-09-03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0532" y="1303632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ipsum dolor sit amet, co nse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0" name="Group 93"/>
          <p:cNvGrpSpPr/>
          <p:nvPr/>
        </p:nvGrpSpPr>
        <p:grpSpPr>
          <a:xfrm>
            <a:off x="1142976" y="2932755"/>
            <a:ext cx="800106" cy="500066"/>
            <a:chOff x="142844" y="1071546"/>
            <a:chExt cx="800106" cy="500066"/>
          </a:xfrm>
        </p:grpSpPr>
        <p:sp>
          <p:nvSpPr>
            <p:cNvPr id="95" name="Rectangle 94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2017-09-02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90532" y="1211300"/>
              <a:ext cx="70231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4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</a:t>
              </a:r>
              <a:endParaRPr lang="en-US" sz="11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1" name="Group 165"/>
          <p:cNvGrpSpPr/>
          <p:nvPr/>
        </p:nvGrpSpPr>
        <p:grpSpPr>
          <a:xfrm rot="21354612">
            <a:off x="5286381" y="1575433"/>
            <a:ext cx="800106" cy="500066"/>
            <a:chOff x="142844" y="1071546"/>
            <a:chExt cx="800106" cy="500066"/>
          </a:xfrm>
        </p:grpSpPr>
        <p:sp>
          <p:nvSpPr>
            <p:cNvPr id="167" name="Rectangle 166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243827" y="1113060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2017-08-27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190532" y="1303632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2" name="Group 169"/>
          <p:cNvGrpSpPr/>
          <p:nvPr/>
        </p:nvGrpSpPr>
        <p:grpSpPr>
          <a:xfrm>
            <a:off x="6357950" y="1575433"/>
            <a:ext cx="800106" cy="500066"/>
            <a:chOff x="142844" y="1071546"/>
            <a:chExt cx="800106" cy="500066"/>
          </a:xfrm>
        </p:grpSpPr>
        <p:sp>
          <p:nvSpPr>
            <p:cNvPr id="171" name="Rectangle 170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2017-08-27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190532" y="1211300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3" name="Group 177"/>
          <p:cNvGrpSpPr/>
          <p:nvPr/>
        </p:nvGrpSpPr>
        <p:grpSpPr>
          <a:xfrm>
            <a:off x="8343894" y="1432557"/>
            <a:ext cx="800106" cy="500066"/>
            <a:chOff x="142844" y="1071546"/>
            <a:chExt cx="800106" cy="500066"/>
          </a:xfrm>
        </p:grpSpPr>
        <p:sp>
          <p:nvSpPr>
            <p:cNvPr id="179" name="Rectangle 178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2017-08-20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190532" y="1211300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olor sit amet, co nse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4" name="Group 194"/>
          <p:cNvGrpSpPr/>
          <p:nvPr/>
        </p:nvGrpSpPr>
        <p:grpSpPr>
          <a:xfrm>
            <a:off x="3071802" y="1575433"/>
            <a:ext cx="800106" cy="500066"/>
            <a:chOff x="3071802" y="1142984"/>
            <a:chExt cx="800106" cy="500066"/>
          </a:xfrm>
        </p:grpSpPr>
        <p:grpSp>
          <p:nvGrpSpPr>
            <p:cNvPr id="15" name="Group 117"/>
            <p:cNvGrpSpPr/>
            <p:nvPr/>
          </p:nvGrpSpPr>
          <p:grpSpPr>
            <a:xfrm>
              <a:off x="3071802" y="1142984"/>
              <a:ext cx="800106" cy="500066"/>
              <a:chOff x="142844" y="1071546"/>
              <a:chExt cx="800106" cy="500066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142844" y="1071546"/>
                <a:ext cx="800106" cy="50006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0"/>
                <a:endParaRPr lang="en-US" sz="1200">
                  <a:solidFill>
                    <a:prstClr val="black"/>
                  </a:solidFill>
                  <a:cs typeface="Bradley Hand ITC TT-Bold"/>
                </a:endParaRP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170140" y="1103626"/>
                <a:ext cx="118622" cy="307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 rtl="0"/>
                <a:r>
                  <a:rPr lang="en-US" sz="200">
                    <a:solidFill>
                      <a:prstClr val="black"/>
                    </a:solidFill>
                    <a:latin typeface="+mn-lt"/>
                    <a:cs typeface="Bradley Hand ITC TT-Bold"/>
                  </a:rPr>
                  <a:t>2017-08-30</a:t>
                </a:r>
                <a:endParaRPr lang="en-US" sz="100">
                  <a:solidFill>
                    <a:prstClr val="black"/>
                  </a:solidFill>
                  <a:latin typeface="+mn-lt"/>
                  <a:cs typeface="Bradley Hand ITC TT-Bold"/>
                </a:endParaRP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190532" y="1211300"/>
                <a:ext cx="702317" cy="923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 rtl="0"/>
                <a:r>
                  <a:rPr lang="en-US" sz="300">
                    <a:solidFill>
                      <a:prstClr val="white">
                        <a:lumMod val="50000"/>
                      </a:prstClr>
                    </a:solidFill>
                    <a:latin typeface="+mn-lt"/>
                    <a:cs typeface="Bradley Hand ITC TT-Bold"/>
                  </a:rPr>
                  <a:t>orem ipsum dolor sit amet, co adi pis cing elit nisl</a:t>
                </a:r>
                <a:endParaRPr lang="en-US" sz="1050">
                  <a:solidFill>
                    <a:prstClr val="black"/>
                  </a:solidFill>
                  <a:latin typeface="+mn-lt"/>
                  <a:cs typeface="Bradley Hand ITC TT-Bold"/>
                </a:endParaRPr>
              </a:p>
            </p:txBody>
          </p:sp>
        </p:grpSp>
        <p:sp>
          <p:nvSpPr>
            <p:cNvPr id="194" name="TextBox 193"/>
            <p:cNvSpPr txBox="1"/>
            <p:nvPr/>
          </p:nvSpPr>
          <p:spPr>
            <a:xfrm>
              <a:off x="3491795" y="1166734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srgbClr val="C00000"/>
                  </a:solidFill>
                  <a:latin typeface="+mn-lt"/>
                  <a:cs typeface="Bradley Hand ITC TT-Bold"/>
                </a:rPr>
                <a:t>2017-09-08</a:t>
              </a:r>
            </a:p>
          </p:txBody>
        </p:sp>
      </p:grpSp>
      <p:sp>
        <p:nvSpPr>
          <p:cNvPr id="196" name="5-Point Star 195"/>
          <p:cNvSpPr/>
          <p:nvPr/>
        </p:nvSpPr>
        <p:spPr>
          <a:xfrm>
            <a:off x="8286776" y="4942645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197" name="5-Point Star 196"/>
          <p:cNvSpPr/>
          <p:nvPr/>
        </p:nvSpPr>
        <p:spPr>
          <a:xfrm>
            <a:off x="8501090" y="4942645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198" name="5-Point Star 197"/>
          <p:cNvSpPr/>
          <p:nvPr/>
        </p:nvSpPr>
        <p:spPr>
          <a:xfrm>
            <a:off x="8153400" y="5791200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grpSp>
        <p:nvGrpSpPr>
          <p:cNvPr id="16" name="Group 198"/>
          <p:cNvGrpSpPr/>
          <p:nvPr/>
        </p:nvGrpSpPr>
        <p:grpSpPr>
          <a:xfrm rot="21255648">
            <a:off x="8343894" y="2004061"/>
            <a:ext cx="800106" cy="500066"/>
            <a:chOff x="3071802" y="1142984"/>
            <a:chExt cx="800106" cy="500066"/>
          </a:xfrm>
        </p:grpSpPr>
        <p:grpSp>
          <p:nvGrpSpPr>
            <p:cNvPr id="17" name="Group 199"/>
            <p:cNvGrpSpPr/>
            <p:nvPr/>
          </p:nvGrpSpPr>
          <p:grpSpPr>
            <a:xfrm>
              <a:off x="3071802" y="1142984"/>
              <a:ext cx="800106" cy="500066"/>
              <a:chOff x="142844" y="1071546"/>
              <a:chExt cx="800106" cy="500066"/>
            </a:xfrm>
          </p:grpSpPr>
          <p:sp>
            <p:nvSpPr>
              <p:cNvPr id="202" name="Rectangle 201"/>
              <p:cNvSpPr/>
              <p:nvPr/>
            </p:nvSpPr>
            <p:spPr>
              <a:xfrm>
                <a:off x="142844" y="1071546"/>
                <a:ext cx="800106" cy="50006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0"/>
                <a:endParaRPr lang="en-US" sz="1200">
                  <a:solidFill>
                    <a:prstClr val="black"/>
                  </a:solidFill>
                  <a:cs typeface="Bradley Hand ITC TT-Bold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270328" y="1126708"/>
                <a:ext cx="118622" cy="307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 rtl="0"/>
                <a:r>
                  <a:rPr lang="en-US" sz="200">
                    <a:solidFill>
                      <a:prstClr val="black"/>
                    </a:solidFill>
                    <a:latin typeface="+mn-lt"/>
                    <a:cs typeface="Bradley Hand ITC TT-Bold"/>
                  </a:rPr>
                  <a:t>2017-08-20</a:t>
                </a:r>
                <a:endParaRPr lang="en-US" sz="100">
                  <a:solidFill>
                    <a:prstClr val="black"/>
                  </a:solidFill>
                  <a:latin typeface="+mn-lt"/>
                  <a:cs typeface="Bradley Hand ITC TT-Bold"/>
                </a:endParaRPr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190532" y="1303632"/>
                <a:ext cx="702317" cy="923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 rtl="0"/>
                <a:r>
                  <a:rPr lang="en-US" sz="300">
                    <a:solidFill>
                      <a:prstClr val="white">
                        <a:lumMod val="50000"/>
                      </a:prstClr>
                    </a:solidFill>
                    <a:latin typeface="+mn-lt"/>
                    <a:cs typeface="Bradley Hand ITC TT-Bold"/>
                  </a:rPr>
                  <a:t>orem ipsum dolor sit amet, co nse ctetur adi pis cing elit nisl</a:t>
                </a:r>
                <a:endParaRPr lang="en-US" sz="1050">
                  <a:solidFill>
                    <a:prstClr val="black"/>
                  </a:solidFill>
                  <a:latin typeface="+mn-lt"/>
                  <a:cs typeface="Bradley Hand ITC TT-Bold"/>
                </a:endParaRPr>
              </a:p>
            </p:txBody>
          </p:sp>
        </p:grpSp>
        <p:sp>
          <p:nvSpPr>
            <p:cNvPr id="201" name="TextBox 200"/>
            <p:cNvSpPr txBox="1"/>
            <p:nvPr/>
          </p:nvSpPr>
          <p:spPr>
            <a:xfrm>
              <a:off x="3571996" y="1188694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srgbClr val="C00000"/>
                  </a:solidFill>
                  <a:latin typeface="+mn-lt"/>
                  <a:cs typeface="Bradley Hand ITC TT-Bold"/>
                </a:rPr>
                <a:t>2017-08-25</a:t>
              </a:r>
            </a:p>
          </p:txBody>
        </p:sp>
      </p:grpSp>
      <p:grpSp>
        <p:nvGrpSpPr>
          <p:cNvPr id="18" name="Group 204"/>
          <p:cNvGrpSpPr/>
          <p:nvPr/>
        </p:nvGrpSpPr>
        <p:grpSpPr>
          <a:xfrm rot="396540">
            <a:off x="8312895" y="2473250"/>
            <a:ext cx="800106" cy="500066"/>
            <a:chOff x="142844" y="1071546"/>
            <a:chExt cx="800106" cy="500066"/>
          </a:xfrm>
        </p:grpSpPr>
        <p:sp>
          <p:nvSpPr>
            <p:cNvPr id="206" name="Rectangle 205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243827" y="1113060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2017-08-22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190530" y="1280549"/>
              <a:ext cx="702317" cy="461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9" name="Group 208"/>
          <p:cNvGrpSpPr/>
          <p:nvPr/>
        </p:nvGrpSpPr>
        <p:grpSpPr>
          <a:xfrm>
            <a:off x="8343894" y="3071810"/>
            <a:ext cx="800106" cy="500066"/>
            <a:chOff x="142844" y="1071546"/>
            <a:chExt cx="800106" cy="500066"/>
          </a:xfrm>
        </p:grpSpPr>
        <p:sp>
          <p:nvSpPr>
            <p:cNvPr id="210" name="Rectangle 209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2017-08-25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190532" y="1211300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213" name="5-Point Star 212"/>
          <p:cNvSpPr/>
          <p:nvPr/>
        </p:nvSpPr>
        <p:spPr>
          <a:xfrm>
            <a:off x="3643306" y="1861185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00496" y="4572008"/>
            <a:ext cx="1588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400" b="1" dirty="0">
                <a:solidFill>
                  <a:prstClr val="black"/>
                </a:solidFill>
                <a:cs typeface="Bradley Hand ITC TT-Bold"/>
              </a:rPr>
              <a:t>Sub </a:t>
            </a:r>
            <a:r>
              <a:rPr lang="en-US" sz="1400" b="1" dirty="0">
                <a:solidFill>
                  <a:prstClr val="black"/>
                </a:solidFill>
                <a:latin typeface="+mn-lt"/>
                <a:cs typeface="Bradley Hand ITC TT-Bold"/>
              </a:rPr>
              <a:t>Tasks / defects</a:t>
            </a:r>
          </a:p>
        </p:txBody>
      </p:sp>
      <p:pic>
        <p:nvPicPr>
          <p:cNvPr id="2059" name="Picture 11" descr="D:\files\Projects\Kanban Template\avatar1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28" y="1861185"/>
            <a:ext cx="448967" cy="461324"/>
          </a:xfrm>
          <a:prstGeom prst="rect">
            <a:avLst/>
          </a:prstGeom>
          <a:noFill/>
        </p:spPr>
      </p:pic>
      <p:pic>
        <p:nvPicPr>
          <p:cNvPr id="2061" name="Picture 13" descr="D:\files\Projects\Kanban Template\avatar3.gif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2413" y="1503995"/>
            <a:ext cx="354231" cy="461324"/>
          </a:xfrm>
          <a:prstGeom prst="rect">
            <a:avLst/>
          </a:prstGeom>
          <a:noFill/>
        </p:spPr>
      </p:pic>
      <p:sp>
        <p:nvSpPr>
          <p:cNvPr id="155" name="Rounded Rectangular Callout 154"/>
          <p:cNvSpPr/>
          <p:nvPr/>
        </p:nvSpPr>
        <p:spPr>
          <a:xfrm>
            <a:off x="2143108" y="4714884"/>
            <a:ext cx="1428760" cy="571504"/>
          </a:xfrm>
          <a:prstGeom prst="wedgeRoundRectCallout">
            <a:avLst>
              <a:gd name="adj1" fmla="val -74112"/>
              <a:gd name="adj2" fmla="val 111297"/>
              <a:gd name="adj3" fmla="val 16667"/>
            </a:avLst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rtl="0"/>
            <a:r>
              <a:rPr lang="en-US" sz="1050">
                <a:solidFill>
                  <a:prstClr val="black"/>
                </a:solidFill>
                <a:cs typeface="Bradley Hand ITC TT-Bold"/>
              </a:rPr>
              <a:t>Hard deadline</a:t>
            </a:r>
            <a:br>
              <a:rPr lang="en-US" sz="1050">
                <a:solidFill>
                  <a:prstClr val="black"/>
                </a:solidFill>
                <a:cs typeface="Bradley Hand ITC TT-Bold"/>
              </a:rPr>
            </a:br>
            <a:r>
              <a:rPr lang="en-US" sz="1200">
                <a:solidFill>
                  <a:prstClr val="black"/>
                </a:solidFill>
                <a:cs typeface="Bradley Hand ITC TT-Bold"/>
              </a:rPr>
              <a:t>(if applicable)</a:t>
            </a:r>
            <a:endParaRPr lang="en-US" sz="105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53" name="Rounded Rectangular Callout 152"/>
          <p:cNvSpPr/>
          <p:nvPr/>
        </p:nvSpPr>
        <p:spPr>
          <a:xfrm>
            <a:off x="71438" y="4929198"/>
            <a:ext cx="1643042" cy="571504"/>
          </a:xfrm>
          <a:prstGeom prst="wedgeRoundRectCallout">
            <a:avLst>
              <a:gd name="adj1" fmla="val -14377"/>
              <a:gd name="adj2" fmla="val 74445"/>
              <a:gd name="adj3" fmla="val 16667"/>
            </a:avLst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rtl="0"/>
            <a:r>
              <a:rPr lang="en-US" sz="1050">
                <a:solidFill>
                  <a:prstClr val="black"/>
                </a:solidFill>
                <a:cs typeface="Bradley Hand ITC TT-Bold"/>
              </a:rPr>
              <a:t>Date when added to board</a:t>
            </a:r>
          </a:p>
        </p:txBody>
      </p:sp>
      <p:grpSp>
        <p:nvGrpSpPr>
          <p:cNvPr id="20" name="Group 223"/>
          <p:cNvGrpSpPr/>
          <p:nvPr/>
        </p:nvGrpSpPr>
        <p:grpSpPr>
          <a:xfrm>
            <a:off x="1571604" y="2504127"/>
            <a:ext cx="460432" cy="285752"/>
            <a:chOff x="1571604" y="2071678"/>
            <a:chExt cx="460432" cy="285752"/>
          </a:xfrm>
        </p:grpSpPr>
        <p:sp>
          <p:nvSpPr>
            <p:cNvPr id="93" name="Rectangle 92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1" name="Group 224"/>
          <p:cNvGrpSpPr/>
          <p:nvPr/>
        </p:nvGrpSpPr>
        <p:grpSpPr>
          <a:xfrm>
            <a:off x="2357422" y="1718309"/>
            <a:ext cx="460432" cy="285752"/>
            <a:chOff x="1571604" y="2071678"/>
            <a:chExt cx="460432" cy="285752"/>
          </a:xfrm>
        </p:grpSpPr>
        <p:sp>
          <p:nvSpPr>
            <p:cNvPr id="226" name="Rectangle 225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2" name="Group 227"/>
          <p:cNvGrpSpPr/>
          <p:nvPr/>
        </p:nvGrpSpPr>
        <p:grpSpPr>
          <a:xfrm rot="724962">
            <a:off x="2428860" y="1861185"/>
            <a:ext cx="460432" cy="285752"/>
            <a:chOff x="1571604" y="2071678"/>
            <a:chExt cx="460432" cy="285752"/>
          </a:xfrm>
        </p:grpSpPr>
        <p:sp>
          <p:nvSpPr>
            <p:cNvPr id="229" name="Rectangle 228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1603408" y="2201866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3" name="Group 233"/>
          <p:cNvGrpSpPr/>
          <p:nvPr/>
        </p:nvGrpSpPr>
        <p:grpSpPr>
          <a:xfrm>
            <a:off x="3214678" y="3289945"/>
            <a:ext cx="460432" cy="285752"/>
            <a:chOff x="1571604" y="2071678"/>
            <a:chExt cx="460432" cy="285752"/>
          </a:xfrm>
        </p:grpSpPr>
        <p:sp>
          <p:nvSpPr>
            <p:cNvPr id="235" name="Rectangle 234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4" name="Group 236"/>
          <p:cNvGrpSpPr/>
          <p:nvPr/>
        </p:nvGrpSpPr>
        <p:grpSpPr>
          <a:xfrm>
            <a:off x="3571868" y="3218507"/>
            <a:ext cx="460432" cy="285752"/>
            <a:chOff x="1571604" y="2071678"/>
            <a:chExt cx="460432" cy="285752"/>
          </a:xfrm>
        </p:grpSpPr>
        <p:sp>
          <p:nvSpPr>
            <p:cNvPr id="238" name="Rectangle 237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5" name="Group 239"/>
          <p:cNvGrpSpPr/>
          <p:nvPr/>
        </p:nvGrpSpPr>
        <p:grpSpPr>
          <a:xfrm rot="21174256">
            <a:off x="4159258" y="3187342"/>
            <a:ext cx="460432" cy="285752"/>
            <a:chOff x="1571604" y="2071678"/>
            <a:chExt cx="460432" cy="285752"/>
          </a:xfrm>
        </p:grpSpPr>
        <p:sp>
          <p:nvSpPr>
            <p:cNvPr id="241" name="Rectangle 240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1603408" y="2201866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6" name="Group 242"/>
          <p:cNvGrpSpPr/>
          <p:nvPr/>
        </p:nvGrpSpPr>
        <p:grpSpPr>
          <a:xfrm rot="21264520">
            <a:off x="3571868" y="2146937"/>
            <a:ext cx="460432" cy="285752"/>
            <a:chOff x="1571604" y="2071678"/>
            <a:chExt cx="460432" cy="285752"/>
          </a:xfrm>
        </p:grpSpPr>
        <p:sp>
          <p:nvSpPr>
            <p:cNvPr id="244" name="Rectangle 243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45" name="TextBox 244"/>
            <p:cNvSpPr txBox="1"/>
            <p:nvPr/>
          </p:nvSpPr>
          <p:spPr>
            <a:xfrm>
              <a:off x="1603408" y="2201866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7" name="Group 245"/>
          <p:cNvGrpSpPr/>
          <p:nvPr/>
        </p:nvGrpSpPr>
        <p:grpSpPr>
          <a:xfrm>
            <a:off x="3428992" y="2361251"/>
            <a:ext cx="460432" cy="285752"/>
            <a:chOff x="1571604" y="2071678"/>
            <a:chExt cx="460432" cy="285752"/>
          </a:xfrm>
        </p:grpSpPr>
        <p:sp>
          <p:nvSpPr>
            <p:cNvPr id="247" name="Rectangle 246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8" name="Group 248"/>
          <p:cNvGrpSpPr/>
          <p:nvPr/>
        </p:nvGrpSpPr>
        <p:grpSpPr>
          <a:xfrm rot="503778">
            <a:off x="4643438" y="1646871"/>
            <a:ext cx="460432" cy="285752"/>
            <a:chOff x="1571604" y="2071678"/>
            <a:chExt cx="460432" cy="285752"/>
          </a:xfrm>
        </p:grpSpPr>
        <p:sp>
          <p:nvSpPr>
            <p:cNvPr id="250" name="Rectangle 249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1603408" y="2201866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9" name="Group 251"/>
          <p:cNvGrpSpPr/>
          <p:nvPr/>
        </p:nvGrpSpPr>
        <p:grpSpPr>
          <a:xfrm>
            <a:off x="4643438" y="2004061"/>
            <a:ext cx="460432" cy="285752"/>
            <a:chOff x="1571604" y="2071678"/>
            <a:chExt cx="460432" cy="285752"/>
          </a:xfrm>
        </p:grpSpPr>
        <p:sp>
          <p:nvSpPr>
            <p:cNvPr id="253" name="Rectangle 252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4879018" y="1625605"/>
            <a:ext cx="214314" cy="1991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grpSp>
        <p:nvGrpSpPr>
          <p:cNvPr id="31" name="Group 254"/>
          <p:cNvGrpSpPr/>
          <p:nvPr/>
        </p:nvGrpSpPr>
        <p:grpSpPr>
          <a:xfrm>
            <a:off x="4143372" y="2157570"/>
            <a:ext cx="460432" cy="285752"/>
            <a:chOff x="1571604" y="2071678"/>
            <a:chExt cx="460432" cy="285752"/>
          </a:xfrm>
        </p:grpSpPr>
        <p:sp>
          <p:nvSpPr>
            <p:cNvPr id="256" name="Rectangle 255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96" name="Rectangle 95"/>
          <p:cNvSpPr/>
          <p:nvPr/>
        </p:nvSpPr>
        <p:spPr>
          <a:xfrm>
            <a:off x="4389490" y="2125820"/>
            <a:ext cx="214314" cy="19917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258" name="Rectangle 257"/>
          <p:cNvSpPr/>
          <p:nvPr/>
        </p:nvSpPr>
        <p:spPr>
          <a:xfrm>
            <a:off x="4889651" y="1993428"/>
            <a:ext cx="214314" cy="1991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pic>
        <p:nvPicPr>
          <p:cNvPr id="2060" name="Picture 12" descr="D:\files\Projects\Kanban Template\avatar2.gif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44" y="2218375"/>
            <a:ext cx="407777" cy="465442"/>
          </a:xfrm>
          <a:prstGeom prst="rect">
            <a:avLst/>
          </a:prstGeom>
          <a:noFill/>
        </p:spPr>
      </p:pic>
      <p:grpSp>
        <p:nvGrpSpPr>
          <p:cNvPr id="32" name="Group 258"/>
          <p:cNvGrpSpPr/>
          <p:nvPr/>
        </p:nvGrpSpPr>
        <p:grpSpPr>
          <a:xfrm>
            <a:off x="4000496" y="1718309"/>
            <a:ext cx="460432" cy="285752"/>
            <a:chOff x="1571604" y="2071678"/>
            <a:chExt cx="460432" cy="285752"/>
          </a:xfrm>
        </p:grpSpPr>
        <p:sp>
          <p:nvSpPr>
            <p:cNvPr id="260" name="Rectangle 259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pic>
        <p:nvPicPr>
          <p:cNvPr id="219" name="Picture 14" descr="D:\files\Projects\Kanban Template\avatar4.gif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2" y="1503995"/>
            <a:ext cx="325398" cy="469562"/>
          </a:xfrm>
          <a:prstGeom prst="rect">
            <a:avLst/>
          </a:prstGeom>
          <a:noFill/>
        </p:spPr>
      </p:pic>
      <p:grpSp>
        <p:nvGrpSpPr>
          <p:cNvPr id="33" name="Group 292"/>
          <p:cNvGrpSpPr/>
          <p:nvPr/>
        </p:nvGrpSpPr>
        <p:grpSpPr>
          <a:xfrm>
            <a:off x="4000496" y="4894694"/>
            <a:ext cx="460311" cy="285752"/>
            <a:chOff x="4000496" y="4857760"/>
            <a:chExt cx="460311" cy="285752"/>
          </a:xfrm>
        </p:grpSpPr>
        <p:sp>
          <p:nvSpPr>
            <p:cNvPr id="138" name="Rectangle 137"/>
            <p:cNvSpPr/>
            <p:nvPr/>
          </p:nvSpPr>
          <p:spPr>
            <a:xfrm>
              <a:off x="4000496" y="4857760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4032179" y="4957506"/>
              <a:ext cx="428628" cy="307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2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(description)</a:t>
              </a:r>
              <a:endParaRPr lang="en-US" sz="1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277" name="TextBox 276"/>
          <p:cNvSpPr txBox="1"/>
          <p:nvPr/>
        </p:nvSpPr>
        <p:spPr>
          <a:xfrm>
            <a:off x="4008448" y="5445045"/>
            <a:ext cx="428628" cy="30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200">
                <a:solidFill>
                  <a:prstClr val="white">
                    <a:lumMod val="50000"/>
                  </a:prstClr>
                </a:solidFill>
                <a:latin typeface="+mn-lt"/>
                <a:cs typeface="Bradley Hand ITC TT-Bold"/>
              </a:rPr>
              <a:t>(description)</a:t>
            </a:r>
            <a:endParaRPr lang="en-US" sz="12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4255755" y="5330530"/>
            <a:ext cx="214314" cy="1991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4000497" y="5857892"/>
            <a:ext cx="428628" cy="30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200">
                <a:solidFill>
                  <a:prstClr val="white">
                    <a:lumMod val="50000"/>
                  </a:prstClr>
                </a:solidFill>
                <a:latin typeface="+mn-lt"/>
                <a:cs typeface="Bradley Hand ITC TT-Bold"/>
              </a:rPr>
              <a:t>(description)</a:t>
            </a:r>
            <a:endParaRPr lang="en-US" sz="12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4286249" y="5756522"/>
            <a:ext cx="214314" cy="19917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4302151" y="5810307"/>
            <a:ext cx="214314" cy="461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300" b="1">
                <a:solidFill>
                  <a:prstClr val="black"/>
                </a:solidFill>
                <a:latin typeface="+mn-lt"/>
                <a:cs typeface="Bradley Hand ITC TT-Bold"/>
              </a:rPr>
              <a:t>Why</a:t>
            </a:r>
            <a:endParaRPr lang="en-US" sz="1050" b="1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4000497" y="6286520"/>
            <a:ext cx="428628" cy="30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200">
                <a:solidFill>
                  <a:prstClr val="white">
                    <a:lumMod val="50000"/>
                  </a:prstClr>
                </a:solidFill>
                <a:latin typeface="+mn-lt"/>
                <a:cs typeface="Bradley Hand ITC TT-Bold"/>
              </a:rPr>
              <a:t>(description)</a:t>
            </a:r>
            <a:endParaRPr lang="en-US" sz="12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pic>
        <p:nvPicPr>
          <p:cNvPr id="222" name="Picture 11" descr="D:\files\Projects\Kanban Template\avatar1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1935" y="6264812"/>
            <a:ext cx="448967" cy="461324"/>
          </a:xfrm>
          <a:prstGeom prst="rect">
            <a:avLst/>
          </a:prstGeom>
          <a:noFill/>
        </p:spPr>
      </p:pic>
      <p:sp>
        <p:nvSpPr>
          <p:cNvPr id="289" name="Rectangle 288"/>
          <p:cNvSpPr/>
          <p:nvPr/>
        </p:nvSpPr>
        <p:spPr>
          <a:xfrm>
            <a:off x="4429124" y="3088559"/>
            <a:ext cx="214314" cy="1991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pic>
        <p:nvPicPr>
          <p:cNvPr id="290" name="Picture 11" descr="D:\files\Projects\Kanban Template\avatar1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1199" y="6253824"/>
            <a:ext cx="448967" cy="461324"/>
          </a:xfrm>
          <a:prstGeom prst="rect">
            <a:avLst/>
          </a:prstGeom>
          <a:noFill/>
        </p:spPr>
      </p:pic>
      <p:sp>
        <p:nvSpPr>
          <p:cNvPr id="291" name="Rounded Rectangular Callout 290"/>
          <p:cNvSpPr/>
          <p:nvPr/>
        </p:nvSpPr>
        <p:spPr>
          <a:xfrm>
            <a:off x="1928794" y="6286496"/>
            <a:ext cx="1785950" cy="571504"/>
          </a:xfrm>
          <a:prstGeom prst="wedgeRoundRectCallout">
            <a:avLst>
              <a:gd name="adj1" fmla="val -74876"/>
              <a:gd name="adj2" fmla="val -941"/>
              <a:gd name="adj3" fmla="val 16667"/>
            </a:avLst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rtl="0"/>
            <a:r>
              <a:rPr lang="en-US" sz="1050">
                <a:solidFill>
                  <a:prstClr val="black"/>
                </a:solidFill>
                <a:cs typeface="Bradley Hand ITC TT-Bold"/>
              </a:rPr>
              <a:t>Who is analyzing / testing right now</a:t>
            </a:r>
          </a:p>
        </p:txBody>
      </p:sp>
      <p:sp>
        <p:nvSpPr>
          <p:cNvPr id="157" name="Rounded Rectangular Callout 156"/>
          <p:cNvSpPr/>
          <p:nvPr/>
        </p:nvSpPr>
        <p:spPr>
          <a:xfrm>
            <a:off x="2214546" y="5429264"/>
            <a:ext cx="1500198" cy="714380"/>
          </a:xfrm>
          <a:prstGeom prst="wedgeRoundRectCallout">
            <a:avLst>
              <a:gd name="adj1" fmla="val -63740"/>
              <a:gd name="adj2" fmla="val 32943"/>
              <a:gd name="adj3" fmla="val 16667"/>
            </a:avLst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269" name="5-Point Star 268"/>
          <p:cNvSpPr/>
          <p:nvPr/>
        </p:nvSpPr>
        <p:spPr>
          <a:xfrm>
            <a:off x="2285984" y="5835867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270" name="5-Point Star 269"/>
          <p:cNvSpPr/>
          <p:nvPr/>
        </p:nvSpPr>
        <p:spPr>
          <a:xfrm>
            <a:off x="2500298" y="5835867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2643174" y="5500702"/>
            <a:ext cx="683200" cy="25391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 priority</a:t>
            </a:r>
          </a:p>
        </p:txBody>
      </p:sp>
      <p:sp>
        <p:nvSpPr>
          <p:cNvPr id="273" name="TextBox 272"/>
          <p:cNvSpPr txBox="1"/>
          <p:nvPr/>
        </p:nvSpPr>
        <p:spPr>
          <a:xfrm>
            <a:off x="2643174" y="5823992"/>
            <a:ext cx="575799" cy="25391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 panic</a:t>
            </a:r>
          </a:p>
        </p:txBody>
      </p:sp>
      <p:sp>
        <p:nvSpPr>
          <p:cNvPr id="271" name="5-Point Star 270"/>
          <p:cNvSpPr/>
          <p:nvPr/>
        </p:nvSpPr>
        <p:spPr>
          <a:xfrm>
            <a:off x="2500298" y="5500702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29388" y="4572008"/>
            <a:ext cx="1455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400" b="1">
                <a:solidFill>
                  <a:prstClr val="black"/>
                </a:solidFill>
                <a:latin typeface="+mn-lt"/>
                <a:cs typeface="Bradley Hand ITC TT-Bold"/>
              </a:rPr>
              <a:t>What to pull first</a:t>
            </a:r>
          </a:p>
        </p:txBody>
      </p:sp>
      <p:sp>
        <p:nvSpPr>
          <p:cNvPr id="191" name="Right Arrow 190"/>
          <p:cNvSpPr/>
          <p:nvPr/>
        </p:nvSpPr>
        <p:spPr>
          <a:xfrm>
            <a:off x="214282" y="3714752"/>
            <a:ext cx="571504" cy="500066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92" name="Right Arrow 191"/>
          <p:cNvSpPr/>
          <p:nvPr/>
        </p:nvSpPr>
        <p:spPr>
          <a:xfrm>
            <a:off x="8342994" y="3718141"/>
            <a:ext cx="571504" cy="500066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4403724" y="2157404"/>
            <a:ext cx="172986" cy="153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">
                <a:solidFill>
                  <a:prstClr val="white">
                    <a:lumMod val="50000"/>
                  </a:prstClr>
                </a:solidFill>
                <a:latin typeface="+mn-lt"/>
                <a:cs typeface="Bradley Hand ITC TT-Bold"/>
              </a:rPr>
              <a:t>xxxx kjd dj d xxx</a:t>
            </a:r>
            <a:endParaRPr lang="en-US" sz="9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048" y="20095"/>
            <a:ext cx="9144000" cy="500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0" y="236645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+mn-lt"/>
              </a:rPr>
              <a:t>Kanban </a:t>
            </a:r>
            <a:r>
              <a:rPr lang="en-US" sz="1600" b="1" dirty="0">
                <a:solidFill>
                  <a:prstClr val="white">
                    <a:lumMod val="95000"/>
                  </a:prstClr>
                </a:solidFill>
              </a:rPr>
              <a:t>K</a:t>
            </a:r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+mn-lt"/>
              </a:rPr>
              <a:t>ick-Start Guide for Sw. Eng.</a:t>
            </a:r>
          </a:p>
        </p:txBody>
      </p:sp>
      <p:pic>
        <p:nvPicPr>
          <p:cNvPr id="231" name="Picture 20" descr="Creative Commons Licens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838200" cy="295275"/>
          </a:xfrm>
          <a:prstGeom prst="rect">
            <a:avLst/>
          </a:prstGeom>
          <a:noFill/>
        </p:spPr>
      </p:pic>
      <p:sp>
        <p:nvSpPr>
          <p:cNvPr id="232" name="TextBox 231"/>
          <p:cNvSpPr txBox="1"/>
          <p:nvPr/>
        </p:nvSpPr>
        <p:spPr>
          <a:xfrm>
            <a:off x="-71470" y="255234"/>
            <a:ext cx="4000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white">
                    <a:lumMod val="95000"/>
                  </a:prstClr>
                </a:solidFill>
                <a:latin typeface="+mn-lt"/>
              </a:rPr>
              <a:t>Henrik Kniberg - Yuval Yeret – Joseph Hurtado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3422596" y="268882"/>
            <a:ext cx="184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endParaRPr lang="en-US" sz="1200">
              <a:solidFill>
                <a:prstClr val="white">
                  <a:lumMod val="95000"/>
                </a:prstClr>
              </a:solidFill>
              <a:latin typeface="+mn-lt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8286776" y="71414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200" dirty="0">
                <a:solidFill>
                  <a:prstClr val="white">
                    <a:lumMod val="95000"/>
                  </a:prstClr>
                </a:solidFill>
                <a:latin typeface="+mn-lt"/>
              </a:rPr>
              <a:t>version 2.0</a:t>
            </a:r>
          </a:p>
          <a:p>
            <a:pPr algn="l" rtl="0"/>
            <a:r>
              <a:rPr lang="en-US" sz="1200" dirty="0">
                <a:solidFill>
                  <a:prstClr val="white">
                    <a:lumMod val="95000"/>
                  </a:prstClr>
                </a:solidFill>
                <a:latin typeface="+mn-lt"/>
              </a:rPr>
              <a:t>2022-05-18</a:t>
            </a:r>
          </a:p>
        </p:txBody>
      </p:sp>
      <p:grpSp>
        <p:nvGrpSpPr>
          <p:cNvPr id="34" name="Group 293"/>
          <p:cNvGrpSpPr/>
          <p:nvPr/>
        </p:nvGrpSpPr>
        <p:grpSpPr>
          <a:xfrm>
            <a:off x="5083122" y="4892264"/>
            <a:ext cx="437254" cy="285752"/>
            <a:chOff x="5357818" y="4857760"/>
            <a:chExt cx="437254" cy="285752"/>
          </a:xfrm>
        </p:grpSpPr>
        <p:sp>
          <p:nvSpPr>
            <p:cNvPr id="283" name="Rectangle 282"/>
            <p:cNvSpPr/>
            <p:nvPr/>
          </p:nvSpPr>
          <p:spPr>
            <a:xfrm>
              <a:off x="5357818" y="4857760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AB57"/>
                </a:gs>
                <a:gs pos="50000">
                  <a:srgbClr val="FFB66D"/>
                </a:gs>
                <a:gs pos="100000">
                  <a:srgbClr val="FFE0C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5366444" y="4946450"/>
              <a:ext cx="428628" cy="307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2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(description)</a:t>
              </a:r>
              <a:endParaRPr lang="en-US" sz="1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36" name="Group 285"/>
          <p:cNvGrpSpPr/>
          <p:nvPr/>
        </p:nvGrpSpPr>
        <p:grpSpPr>
          <a:xfrm>
            <a:off x="6215074" y="2214554"/>
            <a:ext cx="428628" cy="285752"/>
            <a:chOff x="6357950" y="2928934"/>
            <a:chExt cx="428628" cy="285752"/>
          </a:xfrm>
        </p:grpSpPr>
        <p:sp>
          <p:nvSpPr>
            <p:cNvPr id="285" name="Rectangle 284"/>
            <p:cNvSpPr/>
            <p:nvPr/>
          </p:nvSpPr>
          <p:spPr>
            <a:xfrm>
              <a:off x="6357950" y="2928934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AB57"/>
                </a:gs>
                <a:gs pos="50000">
                  <a:srgbClr val="FFB66D"/>
                </a:gs>
                <a:gs pos="100000">
                  <a:srgbClr val="FFE0C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6357950" y="2972064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pic>
        <p:nvPicPr>
          <p:cNvPr id="2062" name="Picture 14" descr="D:\files\Projects\Kanban Template\avatar4.gif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30295">
            <a:off x="6382211" y="2159223"/>
            <a:ext cx="325398" cy="469562"/>
          </a:xfrm>
          <a:prstGeom prst="rect">
            <a:avLst/>
          </a:prstGeom>
          <a:noFill/>
        </p:spPr>
      </p:pic>
      <p:grpSp>
        <p:nvGrpSpPr>
          <p:cNvPr id="38" name="Group 173"/>
          <p:cNvGrpSpPr/>
          <p:nvPr/>
        </p:nvGrpSpPr>
        <p:grpSpPr>
          <a:xfrm rot="286215">
            <a:off x="7395824" y="2861317"/>
            <a:ext cx="800106" cy="500066"/>
            <a:chOff x="142844" y="1071546"/>
            <a:chExt cx="800106" cy="500066"/>
          </a:xfrm>
        </p:grpSpPr>
        <p:sp>
          <p:nvSpPr>
            <p:cNvPr id="175" name="Rectangle 174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243827" y="1113061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2017-08-26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190532" y="1295938"/>
              <a:ext cx="702317" cy="769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5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adi pis cing elit nisl</a:t>
              </a:r>
              <a:endParaRPr lang="en-US" sz="1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39" name="Group 286"/>
          <p:cNvGrpSpPr/>
          <p:nvPr/>
        </p:nvGrpSpPr>
        <p:grpSpPr>
          <a:xfrm rot="216283">
            <a:off x="6831152" y="2309734"/>
            <a:ext cx="428628" cy="285752"/>
            <a:chOff x="6357950" y="2928934"/>
            <a:chExt cx="428628" cy="285752"/>
          </a:xfrm>
        </p:grpSpPr>
        <p:sp>
          <p:nvSpPr>
            <p:cNvPr id="288" name="Rectangle 287"/>
            <p:cNvSpPr/>
            <p:nvPr/>
          </p:nvSpPr>
          <p:spPr>
            <a:xfrm>
              <a:off x="6357950" y="2928934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AB57"/>
                </a:gs>
                <a:gs pos="50000">
                  <a:srgbClr val="FFB66D"/>
                </a:gs>
                <a:gs pos="100000">
                  <a:srgbClr val="FFE0C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6357950" y="3056702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124" name="Rectangle 123"/>
          <p:cNvSpPr/>
          <p:nvPr/>
        </p:nvSpPr>
        <p:spPr>
          <a:xfrm>
            <a:off x="7063704" y="2267995"/>
            <a:ext cx="214314" cy="1991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4374938" y="4907173"/>
            <a:ext cx="4748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=task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5440312" y="4907173"/>
            <a:ext cx="6014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=defect</a:t>
            </a:r>
          </a:p>
        </p:txBody>
      </p:sp>
      <p:sp>
        <p:nvSpPr>
          <p:cNvPr id="224" name="Slide Number Placeholder 2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66B8C1-BC19-4C85-AAF7-423EF2ABED07}" type="slidenum">
              <a:rPr lang="en-US" smtClean="0">
                <a:latin typeface="+mn-lt"/>
              </a:rPr>
              <a:pPr>
                <a:defRPr/>
              </a:pPr>
              <a:t>1</a:t>
            </a:fld>
            <a:endParaRPr lang="en-US">
              <a:latin typeface="+mn-lt"/>
            </a:endParaRPr>
          </a:p>
        </p:txBody>
      </p: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99E1A9B9-A1A6-6246-A245-AE339AB69F85}"/>
              </a:ext>
            </a:extLst>
          </p:cNvPr>
          <p:cNvCxnSpPr/>
          <p:nvPr/>
        </p:nvCxnSpPr>
        <p:spPr>
          <a:xfrm rot="10800000">
            <a:off x="0" y="929499"/>
            <a:ext cx="9144000" cy="1589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B060A758-8E67-4D42-9499-C52D005E7EBB}"/>
              </a:ext>
            </a:extLst>
          </p:cNvPr>
          <p:cNvSpPr txBox="1"/>
          <p:nvPr/>
        </p:nvSpPr>
        <p:spPr>
          <a:xfrm>
            <a:off x="12673" y="896835"/>
            <a:ext cx="396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WIP</a:t>
            </a:r>
          </a:p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Limit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59645A22-052F-8E4E-B0DB-9CCEF266968C}"/>
              </a:ext>
            </a:extLst>
          </p:cNvPr>
          <p:cNvSpPr txBox="1"/>
          <p:nvPr/>
        </p:nvSpPr>
        <p:spPr>
          <a:xfrm>
            <a:off x="1014856" y="904150"/>
            <a:ext cx="396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WIP</a:t>
            </a:r>
          </a:p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Limit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4DAB192-B630-5648-BE35-62A10A403FDD}"/>
              </a:ext>
            </a:extLst>
          </p:cNvPr>
          <p:cNvSpPr txBox="1"/>
          <p:nvPr/>
        </p:nvSpPr>
        <p:spPr>
          <a:xfrm>
            <a:off x="3004590" y="904150"/>
            <a:ext cx="396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WIP</a:t>
            </a:r>
          </a:p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Limit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6DA2798E-BC8C-DB48-9694-182F60CB34C6}"/>
              </a:ext>
            </a:extLst>
          </p:cNvPr>
          <p:cNvSpPr txBox="1"/>
          <p:nvPr/>
        </p:nvSpPr>
        <p:spPr>
          <a:xfrm>
            <a:off x="6142048" y="904290"/>
            <a:ext cx="396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WIP</a:t>
            </a:r>
          </a:p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Limit</a:t>
            </a:r>
          </a:p>
        </p:txBody>
      </p:sp>
    </p:spTree>
    <p:extLst>
      <p:ext uri="{BB962C8B-B14F-4D97-AF65-F5344CB8AC3E}">
        <p14:creationId xmlns:p14="http://schemas.microsoft.com/office/powerpoint/2010/main" val="237755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animBg="1"/>
      <p:bldP spid="216" grpId="0" animBg="1"/>
      <p:bldP spid="215" grpId="0" animBg="1"/>
      <p:bldP spid="88" grpId="0" animBg="1"/>
      <p:bldP spid="4" grpId="0"/>
      <p:bldP spid="5" grpId="0"/>
      <p:bldP spid="6" grpId="0"/>
      <p:bldP spid="7" grpId="0"/>
      <p:bldP spid="30" grpId="0"/>
      <p:bldP spid="46" grpId="0"/>
      <p:bldP spid="54" grpId="0"/>
      <p:bldP spid="55" grpId="0"/>
      <p:bldP spid="56" grpId="0"/>
      <p:bldP spid="58" grpId="0"/>
      <p:bldP spid="59" grpId="0"/>
      <p:bldP spid="72" grpId="0"/>
      <p:bldP spid="73" grpId="0"/>
      <p:bldP spid="76" grpId="0"/>
      <p:bldP spid="132" grpId="0"/>
      <p:bldP spid="133" grpId="0"/>
      <p:bldP spid="134" grpId="0"/>
      <p:bldP spid="135" grpId="0"/>
      <p:bldP spid="139" grpId="0"/>
      <p:bldP spid="141" grpId="0"/>
      <p:bldP spid="142" grpId="0" animBg="1"/>
      <p:bldP spid="144" grpId="0" animBg="1"/>
      <p:bldP spid="146" grpId="0"/>
      <p:bldP spid="147" grpId="0" animBg="1"/>
      <p:bldP spid="149" grpId="0"/>
      <p:bldP spid="137" grpId="0" animBg="1"/>
      <p:bldP spid="151" grpId="0" animBg="1"/>
      <p:bldP spid="152" grpId="0"/>
      <p:bldP spid="154" grpId="0"/>
      <p:bldP spid="158" grpId="0"/>
      <p:bldP spid="196" grpId="0" animBg="1"/>
      <p:bldP spid="197" grpId="0" animBg="1"/>
      <p:bldP spid="198" grpId="0" animBg="1"/>
      <p:bldP spid="213" grpId="0" animBg="1"/>
      <p:bldP spid="214" grpId="0"/>
      <p:bldP spid="155" grpId="0" animBg="1"/>
      <p:bldP spid="153" grpId="0" animBg="1"/>
      <p:bldP spid="108" grpId="0" animBg="1"/>
      <p:bldP spid="96" grpId="0" animBg="1"/>
      <p:bldP spid="258" grpId="0" animBg="1"/>
      <p:bldP spid="277" grpId="0"/>
      <p:bldP spid="143" grpId="0" animBg="1"/>
      <p:bldP spid="278" grpId="0"/>
      <p:bldP spid="145" grpId="0" animBg="1"/>
      <p:bldP spid="279" grpId="0"/>
      <p:bldP spid="280" grpId="0"/>
      <p:bldP spid="289" grpId="0" animBg="1"/>
      <p:bldP spid="291" grpId="0" animBg="1"/>
      <p:bldP spid="157" grpId="0" animBg="1"/>
      <p:bldP spid="269" grpId="0" animBg="1"/>
      <p:bldP spid="270" grpId="0" animBg="1"/>
      <p:bldP spid="272" grpId="0"/>
      <p:bldP spid="273" grpId="0"/>
      <p:bldP spid="271" grpId="0" animBg="1"/>
      <p:bldP spid="190" grpId="0"/>
      <p:bldP spid="191" grpId="0" animBg="1"/>
      <p:bldP spid="192" grpId="0" animBg="1"/>
      <p:bldP spid="193" grpId="0"/>
      <p:bldP spid="124" grpId="0" animBg="1"/>
      <p:bldP spid="295" grpId="0"/>
      <p:bldP spid="296" grpId="0"/>
      <p:bldP spid="200" grpId="0"/>
      <p:bldP spid="205" grpId="0"/>
      <p:bldP spid="221" grpId="0"/>
      <p:bldP spid="2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526</Words>
  <Application>Microsoft Macintosh PowerPoint</Application>
  <PresentationFormat>On-screen Show (4:3)</PresentationFormat>
  <Paragraphs>115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AgileSparks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Yuval Yeret</dc:creator>
  <cp:lastModifiedBy>Joseph Hurtado</cp:lastModifiedBy>
  <cp:revision>19</cp:revision>
  <dcterms:created xsi:type="dcterms:W3CDTF">2017-04-28T13:22:08Z</dcterms:created>
  <dcterms:modified xsi:type="dcterms:W3CDTF">2022-05-18T22:20:43Z</dcterms:modified>
</cp:coreProperties>
</file>